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95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4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th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2BE655-167C-1243-BB24-2A68DE38AA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2525" y="4844780"/>
            <a:ext cx="4027487" cy="4027488"/>
          </a:xfrm>
          <a:solidFill>
            <a:schemeClr val="accent6"/>
          </a:solidFill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3CE5A8B-2695-1B4D-AAAF-9C267B78F7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08299" y="4844780"/>
            <a:ext cx="4027487" cy="4027488"/>
          </a:xfrm>
          <a:solidFill>
            <a:schemeClr val="accent6"/>
          </a:solidFill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9C4502E9-7EB1-D747-A094-29A4092278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224073" y="4844780"/>
            <a:ext cx="4027487" cy="4027488"/>
          </a:xfrm>
          <a:solidFill>
            <a:schemeClr val="accent6"/>
          </a:solidFill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9D6E1AE9-2364-294C-B53E-D7C8A6F6BB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839847" y="4844780"/>
            <a:ext cx="4027487" cy="4027488"/>
          </a:xfrm>
          <a:solidFill>
            <a:schemeClr val="accent6"/>
          </a:solidFill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AC05FDA-40FE-E146-B87D-47DA6BDF18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9455622" y="4844780"/>
            <a:ext cx="4027487" cy="4027488"/>
          </a:xfrm>
          <a:solidFill>
            <a:schemeClr val="accent6"/>
          </a:solidFill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  <a:latin typeface="Barlow" pitchFamily="2" charset="77"/>
              </a:defRPr>
            </a:lvl1pPr>
          </a:lstStyle>
          <a:p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28883878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HiSlide.i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98270C4-E189-2142-92F9-DBECFF5A6310}"/>
              </a:ext>
            </a:extLst>
          </p:cNvPr>
          <p:cNvGrpSpPr/>
          <p:nvPr/>
        </p:nvGrpSpPr>
        <p:grpSpPr>
          <a:xfrm>
            <a:off x="1659108" y="1024628"/>
            <a:ext cx="21561548" cy="10146093"/>
            <a:chOff x="1659108" y="1024628"/>
            <a:chExt cx="21561548" cy="10146093"/>
          </a:xfrm>
        </p:grpSpPr>
        <p:sp>
          <p:nvSpPr>
            <p:cNvPr id="1816" name="Table of Contents"/>
            <p:cNvSpPr txBox="1"/>
            <p:nvPr/>
          </p:nvSpPr>
          <p:spPr>
            <a:xfrm>
              <a:off x="9545295" y="2511442"/>
              <a:ext cx="5293409" cy="8104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0800" tIns="50800" rIns="50800" bIns="50800">
              <a:spAutoFit/>
            </a:bodyPr>
            <a:lstStyle>
              <a:lvl1pPr>
                <a:defRPr sz="4600" b="0">
                  <a:solidFill>
                    <a:srgbClr val="2D3640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Table of Contents</a:t>
              </a:r>
            </a:p>
          </p:txBody>
        </p:sp>
        <p:sp>
          <p:nvSpPr>
            <p:cNvPr id="1817" name="Rounded Rectangle"/>
            <p:cNvSpPr/>
            <p:nvPr/>
          </p:nvSpPr>
          <p:spPr>
            <a:xfrm>
              <a:off x="1659108" y="4295757"/>
              <a:ext cx="6769014" cy="1270000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18" name="Rounded Rectangle"/>
            <p:cNvSpPr/>
            <p:nvPr/>
          </p:nvSpPr>
          <p:spPr>
            <a:xfrm>
              <a:off x="1816656" y="4453305"/>
              <a:ext cx="954904" cy="954904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19" name="Lorem Ipsum is simply industry."/>
            <p:cNvSpPr/>
            <p:nvPr/>
          </p:nvSpPr>
          <p:spPr>
            <a:xfrm>
              <a:off x="3267212" y="4676412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20" name="01"/>
            <p:cNvSpPr/>
            <p:nvPr/>
          </p:nvSpPr>
          <p:spPr>
            <a:xfrm>
              <a:off x="1919717" y="4655147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822" name="Rounded Rectangle"/>
            <p:cNvSpPr/>
            <p:nvPr/>
          </p:nvSpPr>
          <p:spPr>
            <a:xfrm>
              <a:off x="1659108" y="5696997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23" name="Rounded Rectangle"/>
            <p:cNvSpPr/>
            <p:nvPr/>
          </p:nvSpPr>
          <p:spPr>
            <a:xfrm>
              <a:off x="1816656" y="5854545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24" name="Lorem Ipsum is simply industry."/>
            <p:cNvSpPr/>
            <p:nvPr/>
          </p:nvSpPr>
          <p:spPr>
            <a:xfrm>
              <a:off x="3267212" y="6077652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25" name="02"/>
            <p:cNvSpPr/>
            <p:nvPr/>
          </p:nvSpPr>
          <p:spPr>
            <a:xfrm>
              <a:off x="1919717" y="6077652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827" name="Rounded Rectangle"/>
            <p:cNvSpPr/>
            <p:nvPr/>
          </p:nvSpPr>
          <p:spPr>
            <a:xfrm>
              <a:off x="1659108" y="7098238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28" name="Rounded Rectangle"/>
            <p:cNvSpPr/>
            <p:nvPr/>
          </p:nvSpPr>
          <p:spPr>
            <a:xfrm>
              <a:off x="1816656" y="7255786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29" name="Lorem Ipsum is simply industry."/>
            <p:cNvSpPr/>
            <p:nvPr/>
          </p:nvSpPr>
          <p:spPr>
            <a:xfrm>
              <a:off x="3267212" y="7478893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30" name="03"/>
            <p:cNvSpPr/>
            <p:nvPr/>
          </p:nvSpPr>
          <p:spPr>
            <a:xfrm>
              <a:off x="1919717" y="7478893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832" name="Rounded Rectangle"/>
            <p:cNvSpPr/>
            <p:nvPr/>
          </p:nvSpPr>
          <p:spPr>
            <a:xfrm>
              <a:off x="1659108" y="8499479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33" name="Rounded Rectangle"/>
            <p:cNvSpPr/>
            <p:nvPr/>
          </p:nvSpPr>
          <p:spPr>
            <a:xfrm>
              <a:off x="1816656" y="8657027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34" name="Lorem Ipsum is simply industry."/>
            <p:cNvSpPr/>
            <p:nvPr/>
          </p:nvSpPr>
          <p:spPr>
            <a:xfrm>
              <a:off x="3267212" y="8880134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35" name="04"/>
            <p:cNvSpPr/>
            <p:nvPr/>
          </p:nvSpPr>
          <p:spPr>
            <a:xfrm>
              <a:off x="1919717" y="8880134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1837" name="Rounded Rectangle"/>
            <p:cNvSpPr/>
            <p:nvPr/>
          </p:nvSpPr>
          <p:spPr>
            <a:xfrm>
              <a:off x="1659108" y="9900720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38" name="Rounded Rectangle"/>
            <p:cNvSpPr/>
            <p:nvPr/>
          </p:nvSpPr>
          <p:spPr>
            <a:xfrm>
              <a:off x="1816656" y="10058268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39" name="Lorem Ipsum is simply industry."/>
            <p:cNvSpPr/>
            <p:nvPr/>
          </p:nvSpPr>
          <p:spPr>
            <a:xfrm>
              <a:off x="3267212" y="10281375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40" name="05"/>
            <p:cNvSpPr/>
            <p:nvPr/>
          </p:nvSpPr>
          <p:spPr>
            <a:xfrm>
              <a:off x="1919717" y="10281375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05</a:t>
              </a:r>
            </a:p>
          </p:txBody>
        </p:sp>
        <p:sp>
          <p:nvSpPr>
            <p:cNvPr id="1843" name="Rounded Rectangle"/>
            <p:cNvSpPr/>
            <p:nvPr/>
          </p:nvSpPr>
          <p:spPr>
            <a:xfrm>
              <a:off x="8807494" y="4295757"/>
              <a:ext cx="6769014" cy="1270000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44" name="Rounded Rectangle"/>
            <p:cNvSpPr/>
            <p:nvPr/>
          </p:nvSpPr>
          <p:spPr>
            <a:xfrm>
              <a:off x="8965042" y="4453305"/>
              <a:ext cx="954904" cy="954904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45" name="Lorem Ipsum is simply industry."/>
            <p:cNvSpPr/>
            <p:nvPr/>
          </p:nvSpPr>
          <p:spPr>
            <a:xfrm>
              <a:off x="10415598" y="4676412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46" name="06"/>
            <p:cNvSpPr/>
            <p:nvPr/>
          </p:nvSpPr>
          <p:spPr>
            <a:xfrm>
              <a:off x="9068103" y="4655147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06</a:t>
              </a:r>
            </a:p>
          </p:txBody>
        </p:sp>
        <p:sp>
          <p:nvSpPr>
            <p:cNvPr id="1848" name="Rounded Rectangle"/>
            <p:cNvSpPr/>
            <p:nvPr/>
          </p:nvSpPr>
          <p:spPr>
            <a:xfrm>
              <a:off x="8807494" y="5696997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49" name="Rounded Rectangle"/>
            <p:cNvSpPr/>
            <p:nvPr/>
          </p:nvSpPr>
          <p:spPr>
            <a:xfrm>
              <a:off x="8965042" y="5854545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50" name="Lorem Ipsum is simply industry."/>
            <p:cNvSpPr/>
            <p:nvPr/>
          </p:nvSpPr>
          <p:spPr>
            <a:xfrm>
              <a:off x="10415598" y="6077652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51" name="07"/>
            <p:cNvSpPr/>
            <p:nvPr/>
          </p:nvSpPr>
          <p:spPr>
            <a:xfrm>
              <a:off x="9068103" y="6077652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07</a:t>
              </a:r>
            </a:p>
          </p:txBody>
        </p:sp>
        <p:sp>
          <p:nvSpPr>
            <p:cNvPr id="1853" name="Rounded Rectangle"/>
            <p:cNvSpPr/>
            <p:nvPr/>
          </p:nvSpPr>
          <p:spPr>
            <a:xfrm>
              <a:off x="8807494" y="7098238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54" name="Rounded Rectangle"/>
            <p:cNvSpPr/>
            <p:nvPr/>
          </p:nvSpPr>
          <p:spPr>
            <a:xfrm>
              <a:off x="8965042" y="7255786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55" name="Lorem Ipsum is simply industry."/>
            <p:cNvSpPr/>
            <p:nvPr/>
          </p:nvSpPr>
          <p:spPr>
            <a:xfrm>
              <a:off x="10415598" y="7478893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56" name="08"/>
            <p:cNvSpPr/>
            <p:nvPr/>
          </p:nvSpPr>
          <p:spPr>
            <a:xfrm>
              <a:off x="9068103" y="7478893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08</a:t>
              </a:r>
            </a:p>
          </p:txBody>
        </p:sp>
        <p:sp>
          <p:nvSpPr>
            <p:cNvPr id="1858" name="Rounded Rectangle"/>
            <p:cNvSpPr/>
            <p:nvPr/>
          </p:nvSpPr>
          <p:spPr>
            <a:xfrm>
              <a:off x="8807494" y="8499479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59" name="Rounded Rectangle"/>
            <p:cNvSpPr/>
            <p:nvPr/>
          </p:nvSpPr>
          <p:spPr>
            <a:xfrm>
              <a:off x="8965042" y="8657027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60" name="Lorem Ipsum is simply industry."/>
            <p:cNvSpPr/>
            <p:nvPr/>
          </p:nvSpPr>
          <p:spPr>
            <a:xfrm>
              <a:off x="10415598" y="8880134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61" name="09"/>
            <p:cNvSpPr/>
            <p:nvPr/>
          </p:nvSpPr>
          <p:spPr>
            <a:xfrm>
              <a:off x="9068103" y="8880134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09</a:t>
              </a:r>
            </a:p>
          </p:txBody>
        </p:sp>
        <p:sp>
          <p:nvSpPr>
            <p:cNvPr id="1863" name="Rounded Rectangle"/>
            <p:cNvSpPr/>
            <p:nvPr/>
          </p:nvSpPr>
          <p:spPr>
            <a:xfrm>
              <a:off x="8807494" y="9900720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64" name="Rounded Rectangle"/>
            <p:cNvSpPr/>
            <p:nvPr/>
          </p:nvSpPr>
          <p:spPr>
            <a:xfrm>
              <a:off x="8965042" y="10058268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65" name="Lorem Ipsum is simply industry."/>
            <p:cNvSpPr/>
            <p:nvPr/>
          </p:nvSpPr>
          <p:spPr>
            <a:xfrm>
              <a:off x="10415598" y="10281375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66" name="10"/>
            <p:cNvSpPr/>
            <p:nvPr/>
          </p:nvSpPr>
          <p:spPr>
            <a:xfrm>
              <a:off x="9068103" y="10281375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10</a:t>
              </a:r>
            </a:p>
          </p:txBody>
        </p:sp>
        <p:sp>
          <p:nvSpPr>
            <p:cNvPr id="1869" name="Rounded Rectangle"/>
            <p:cNvSpPr/>
            <p:nvPr/>
          </p:nvSpPr>
          <p:spPr>
            <a:xfrm>
              <a:off x="15955880" y="4295757"/>
              <a:ext cx="6769014" cy="1270000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70" name="Rounded Rectangle"/>
            <p:cNvSpPr/>
            <p:nvPr/>
          </p:nvSpPr>
          <p:spPr>
            <a:xfrm>
              <a:off x="16113428" y="4453305"/>
              <a:ext cx="954904" cy="954904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71" name="Lorem Ipsum is simply industry."/>
            <p:cNvSpPr/>
            <p:nvPr/>
          </p:nvSpPr>
          <p:spPr>
            <a:xfrm>
              <a:off x="17563984" y="4676412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72" name="11"/>
            <p:cNvSpPr/>
            <p:nvPr/>
          </p:nvSpPr>
          <p:spPr>
            <a:xfrm>
              <a:off x="16216489" y="4655147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11</a:t>
              </a:r>
            </a:p>
          </p:txBody>
        </p:sp>
        <p:sp>
          <p:nvSpPr>
            <p:cNvPr id="1874" name="Rounded Rectangle"/>
            <p:cNvSpPr/>
            <p:nvPr/>
          </p:nvSpPr>
          <p:spPr>
            <a:xfrm>
              <a:off x="15955880" y="5696997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75" name="Rounded Rectangle"/>
            <p:cNvSpPr/>
            <p:nvPr/>
          </p:nvSpPr>
          <p:spPr>
            <a:xfrm>
              <a:off x="16113428" y="5854545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76" name="Lorem Ipsum is simply industry."/>
            <p:cNvSpPr/>
            <p:nvPr/>
          </p:nvSpPr>
          <p:spPr>
            <a:xfrm>
              <a:off x="17563984" y="6077652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77" name="12"/>
            <p:cNvSpPr/>
            <p:nvPr/>
          </p:nvSpPr>
          <p:spPr>
            <a:xfrm>
              <a:off x="16216489" y="6077652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12</a:t>
              </a:r>
            </a:p>
          </p:txBody>
        </p:sp>
        <p:sp>
          <p:nvSpPr>
            <p:cNvPr id="1879" name="Rounded Rectangle"/>
            <p:cNvSpPr/>
            <p:nvPr/>
          </p:nvSpPr>
          <p:spPr>
            <a:xfrm>
              <a:off x="15955880" y="7098238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80" name="Rounded Rectangle"/>
            <p:cNvSpPr/>
            <p:nvPr/>
          </p:nvSpPr>
          <p:spPr>
            <a:xfrm>
              <a:off x="16113428" y="7255786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81" name="Lorem Ipsum is simply industry."/>
            <p:cNvSpPr/>
            <p:nvPr/>
          </p:nvSpPr>
          <p:spPr>
            <a:xfrm>
              <a:off x="17563984" y="7478893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82" name="13"/>
            <p:cNvSpPr/>
            <p:nvPr/>
          </p:nvSpPr>
          <p:spPr>
            <a:xfrm>
              <a:off x="16216489" y="7478893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13</a:t>
              </a:r>
            </a:p>
          </p:txBody>
        </p:sp>
        <p:sp>
          <p:nvSpPr>
            <p:cNvPr id="1884" name="Rounded Rectangle"/>
            <p:cNvSpPr/>
            <p:nvPr/>
          </p:nvSpPr>
          <p:spPr>
            <a:xfrm>
              <a:off x="15955880" y="8499479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85" name="Rounded Rectangle"/>
            <p:cNvSpPr/>
            <p:nvPr/>
          </p:nvSpPr>
          <p:spPr>
            <a:xfrm>
              <a:off x="16113428" y="8657027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86" name="Lorem Ipsum is simply industry."/>
            <p:cNvSpPr/>
            <p:nvPr/>
          </p:nvSpPr>
          <p:spPr>
            <a:xfrm>
              <a:off x="17563984" y="8880134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87" name="14"/>
            <p:cNvSpPr/>
            <p:nvPr/>
          </p:nvSpPr>
          <p:spPr>
            <a:xfrm>
              <a:off x="16216489" y="8880134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14</a:t>
              </a:r>
            </a:p>
          </p:txBody>
        </p:sp>
        <p:sp>
          <p:nvSpPr>
            <p:cNvPr id="1889" name="Rounded Rectangle"/>
            <p:cNvSpPr/>
            <p:nvPr/>
          </p:nvSpPr>
          <p:spPr>
            <a:xfrm>
              <a:off x="15955880" y="9900720"/>
              <a:ext cx="6769014" cy="1270001"/>
            </a:xfrm>
            <a:prstGeom prst="roundRect">
              <a:avLst>
                <a:gd name="adj" fmla="val 10005"/>
              </a:avLst>
            </a:prstGeom>
            <a:solidFill>
              <a:srgbClr val="F4F4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90" name="Rounded Rectangle"/>
            <p:cNvSpPr/>
            <p:nvPr/>
          </p:nvSpPr>
          <p:spPr>
            <a:xfrm>
              <a:off x="16113428" y="10058268"/>
              <a:ext cx="954904" cy="954905"/>
            </a:xfrm>
            <a:prstGeom prst="roundRect">
              <a:avLst>
                <a:gd name="adj" fmla="val 10005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891" name="Lorem Ipsum is simply industry."/>
            <p:cNvSpPr/>
            <p:nvPr/>
          </p:nvSpPr>
          <p:spPr>
            <a:xfrm>
              <a:off x="17563984" y="10281375"/>
              <a:ext cx="4730520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 b="0">
                  <a:solidFill>
                    <a:srgbClr val="8C8F98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industry.</a:t>
              </a:r>
            </a:p>
          </p:txBody>
        </p:sp>
        <p:sp>
          <p:nvSpPr>
            <p:cNvPr id="1892" name="15"/>
            <p:cNvSpPr/>
            <p:nvPr/>
          </p:nvSpPr>
          <p:spPr>
            <a:xfrm>
              <a:off x="16216489" y="10281375"/>
              <a:ext cx="774182" cy="48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 b="0">
                  <a:solidFill>
                    <a:srgbClr val="FFFFFF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15</a:t>
              </a:r>
            </a:p>
          </p:txBody>
        </p:sp>
        <p:grpSp>
          <p:nvGrpSpPr>
            <p:cNvPr id="84" name="Group">
              <a:extLst>
                <a:ext uri="{FF2B5EF4-FFF2-40B4-BE49-F238E27FC236}">
                  <a16:creationId xmlns:a16="http://schemas.microsoft.com/office/drawing/2014/main" id="{FF0D996E-68C3-B540-9A8F-D1021C433821}"/>
                </a:ext>
              </a:extLst>
            </p:cNvPr>
            <p:cNvGrpSpPr/>
            <p:nvPr/>
          </p:nvGrpSpPr>
          <p:grpSpPr>
            <a:xfrm>
              <a:off x="19976585" y="1024628"/>
              <a:ext cx="3244071" cy="687453"/>
              <a:chOff x="0" y="0"/>
              <a:chExt cx="3244070" cy="687451"/>
            </a:xfrm>
          </p:grpSpPr>
          <p:sp>
            <p:nvSpPr>
              <p:cNvPr id="85" name="Template by HiSlide.io">
                <a:extLst>
                  <a:ext uri="{FF2B5EF4-FFF2-40B4-BE49-F238E27FC236}">
                    <a16:creationId xmlns:a16="http://schemas.microsoft.com/office/drawing/2014/main" id="{1B9148B9-7928-F848-BFA0-DBFAEBD61323}"/>
                  </a:ext>
                </a:extLst>
              </p:cNvPr>
              <p:cNvSpPr txBox="1"/>
              <p:nvPr/>
            </p:nvSpPr>
            <p:spPr>
              <a:xfrm>
                <a:off x="178883" y="0"/>
                <a:ext cx="3065187" cy="457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algn="r">
                  <a:defRPr sz="2300" b="0">
                    <a:solidFill>
                      <a:srgbClr val="4B97ED"/>
                    </a:solidFill>
                    <a:latin typeface="Barlow Bold"/>
                    <a:ea typeface="Barlow Bold"/>
                    <a:cs typeface="Barlow Bold"/>
                    <a:sym typeface="Barlow Bold"/>
                  </a:defRPr>
                </a:pPr>
                <a:r>
                  <a:rPr dirty="0">
                    <a:solidFill>
                      <a:schemeClr val="accent3"/>
                    </a:solidFill>
                    <a:latin typeface="Barlow Medium"/>
                    <a:ea typeface="Barlow Medium"/>
                    <a:cs typeface="Barlow Medium"/>
                    <a:sym typeface="Barlow Medium"/>
                  </a:rPr>
                  <a:t>Template by</a:t>
                </a:r>
                <a:r>
                  <a:rPr dirty="0">
                    <a:solidFill>
                      <a:schemeClr val="accent3"/>
                    </a:solidFill>
                  </a:rPr>
                  <a:t> </a:t>
                </a:r>
                <a:r>
                  <a:rPr dirty="0">
                    <a:solidFill>
                      <a:schemeClr val="accent3"/>
                    </a:solidFill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HiSlide.io</a:t>
                </a:r>
              </a:p>
            </p:txBody>
          </p:sp>
          <p:sp>
            <p:nvSpPr>
              <p:cNvPr id="86" name="PowerPoint - Keynote - Google Slides">
                <a:extLst>
                  <a:ext uri="{FF2B5EF4-FFF2-40B4-BE49-F238E27FC236}">
                    <a16:creationId xmlns:a16="http://schemas.microsoft.com/office/drawing/2014/main" id="{09B3AB9A-42C2-2145-8773-3EC55EA6CE2C}"/>
                  </a:ext>
                </a:extLst>
              </p:cNvPr>
              <p:cNvSpPr txBox="1"/>
              <p:nvPr/>
            </p:nvSpPr>
            <p:spPr>
              <a:xfrm>
                <a:off x="0" y="415583"/>
                <a:ext cx="3219755" cy="2718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algn="r">
                  <a:defRPr sz="1100" b="0" cap="all">
                    <a:solidFill>
                      <a:srgbClr val="8C8F9A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pPr>
                <a:r>
                  <a:rPr>
                    <a:solidFill>
                      <a:schemeClr val="tx2"/>
                    </a:solidFill>
                  </a:rPr>
                  <a:t>PowerPoint - Keynote - Google Slides</a:t>
                </a:r>
              </a:p>
            </p:txBody>
          </p:sp>
        </p:grpSp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HiSlide Base Colour Theme">
      <a:dk1>
        <a:srgbClr val="2A363E"/>
      </a:dk1>
      <a:lt1>
        <a:srgbClr val="FEFFFE"/>
      </a:lt1>
      <a:dk2>
        <a:srgbClr val="8B909B"/>
      </a:dk2>
      <a:lt2>
        <a:srgbClr val="F3F4F5"/>
      </a:lt2>
      <a:accent1>
        <a:srgbClr val="FECC42"/>
      </a:accent1>
      <a:accent2>
        <a:srgbClr val="FA7571"/>
      </a:accent2>
      <a:accent3>
        <a:srgbClr val="2598F5"/>
      </a:accent3>
      <a:accent4>
        <a:srgbClr val="924883"/>
      </a:accent4>
      <a:accent5>
        <a:srgbClr val="9BCAFA"/>
      </a:accent5>
      <a:accent6>
        <a:srgbClr val="D5D8DA"/>
      </a:accent6>
      <a:hlink>
        <a:srgbClr val="2598F3"/>
      </a:hlink>
      <a:folHlink>
        <a:srgbClr val="2598F3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6CF5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6CF5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119</Words>
  <Application>Microsoft Macintosh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Barlow</vt:lpstr>
      <vt:lpstr>Barlow Bold</vt:lpstr>
      <vt:lpstr>Barlow Medium</vt:lpstr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Анастасия Мясоедова</cp:lastModifiedBy>
  <cp:revision>14</cp:revision>
  <dcterms:modified xsi:type="dcterms:W3CDTF">2020-07-27T09:28:23Z</dcterms:modified>
</cp:coreProperties>
</file>